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709" autoAdjust="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251E02B-6272-45DB-86ED-0724A3270942}" type="datetimeFigureOut">
              <a:rPr lang="ru-RU" smtClean="0"/>
              <a:t>25.10.2011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46B3E9D-AE45-4324-A346-D6C419D2DE1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51E02B-6272-45DB-86ED-0724A3270942}" type="datetimeFigureOut">
              <a:rPr lang="ru-RU" smtClean="0"/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B3E9D-AE45-4324-A346-D6C419D2D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251E02B-6272-45DB-86ED-0724A3270942}" type="datetimeFigureOut">
              <a:rPr lang="ru-RU" smtClean="0"/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46B3E9D-AE45-4324-A346-D6C419D2D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51E02B-6272-45DB-86ED-0724A3270942}" type="datetimeFigureOut">
              <a:rPr lang="ru-RU" smtClean="0"/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B3E9D-AE45-4324-A346-D6C419D2D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251E02B-6272-45DB-86ED-0724A3270942}" type="datetimeFigureOut">
              <a:rPr lang="ru-RU" smtClean="0"/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46B3E9D-AE45-4324-A346-D6C419D2DE1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51E02B-6272-45DB-86ED-0724A3270942}" type="datetimeFigureOut">
              <a:rPr lang="ru-RU" smtClean="0"/>
              <a:t>25.10.2011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B3E9D-AE45-4324-A346-D6C419D2D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51E02B-6272-45DB-86ED-0724A3270942}" type="datetimeFigureOut">
              <a:rPr lang="ru-RU" smtClean="0"/>
              <a:t>25.10.2011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B3E9D-AE45-4324-A346-D6C419D2D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51E02B-6272-45DB-86ED-0724A3270942}" type="datetimeFigureOut">
              <a:rPr lang="ru-RU" smtClean="0"/>
              <a:t>25.10.2011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B3E9D-AE45-4324-A346-D6C419D2D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251E02B-6272-45DB-86ED-0724A3270942}" type="datetimeFigureOut">
              <a:rPr lang="ru-RU" smtClean="0"/>
              <a:t>25.10.2011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B3E9D-AE45-4324-A346-D6C419D2D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51E02B-6272-45DB-86ED-0724A3270942}" type="datetimeFigureOut">
              <a:rPr lang="ru-RU" smtClean="0"/>
              <a:t>25.10.2011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B3E9D-AE45-4324-A346-D6C419D2D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51E02B-6272-45DB-86ED-0724A3270942}" type="datetimeFigureOut">
              <a:rPr lang="ru-RU" smtClean="0"/>
              <a:t>25.10.2011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B3E9D-AE45-4324-A346-D6C419D2DE1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251E02B-6272-45DB-86ED-0724A3270942}" type="datetimeFigureOut">
              <a:rPr lang="ru-RU" smtClean="0"/>
              <a:t>25.10.2011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46B3E9D-AE45-4324-A346-D6C419D2DE1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C%D0%B8%D1%82%D0%BE%D1%85%D0%BE%D0%BD%D0%B4%D1%80%D0%B8%D1%8F" TargetMode="External"/><Relationship Id="rId2" Type="http://schemas.openxmlformats.org/officeDocument/2006/relationships/hyperlink" Target="http://ru.wikipedia.org/wiki/%D0%A0%D0%B8%D0%B1%D0%BE%D1%81%D0%BE%D0%BC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://ru.wikipedia.org/wiki/%D0%A5%D0%BB%D0%BE%D1%80%D0%BE%D1%84%D0%B8%D0%BB%D0%BB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D%D0%BA%D0%B7%D0%BE%D1%86%D0%B8%D1%82%D0%BE%D0%B7" TargetMode="External"/><Relationship Id="rId2" Type="http://schemas.openxmlformats.org/officeDocument/2006/relationships/hyperlink" Target="http://ru.wikipedia.org/wiki/%D0%92%D1%82%D0%BE%D1%80%D0%B8%D1%87%D0%BD%D1%8B%D0%B5_%D0%BF%D0%BE%D1%81%D1%80%D0%B5%D0%B4%D0%BD%D0%B8%D0%BA%D0%B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D%D0%B5%D1%80%D0%B2%D0%BD%D1%8B%D0%B9_%D0%B8%D0%BC%D0%BF%D1%83%D0%BB%D1%8C%D1%81" TargetMode="External"/><Relationship Id="rId2" Type="http://schemas.openxmlformats.org/officeDocument/2006/relationships/hyperlink" Target="http://ru.wikipedia.org/wiki/%D0%9F%D0%BE%D1%82%D0%B5%D0%BD%D1%86%D0%B8%D0%B0%D0%BB_%D0%BF%D0%BE%D0%BA%D0%BE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hyperlink" Target="http://ru.wikipedia.org/wiki/%D0%9E%D1%81%D0%BC%D0%BE%D1%80%D0%B5%D0%B3%D1%83%D0%BB%D1%8F%D1%86%D0%B8%D1%8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D%D0%B5%D1%80%D0%B2%D0%BD%D1%8B%D0%B9_%D0%B8%D0%BC%D0%BF%D1%83%D0%BB%D1%8C%D1%81" TargetMode="External"/><Relationship Id="rId2" Type="http://schemas.openxmlformats.org/officeDocument/2006/relationships/hyperlink" Target="http://ru.wikipedia.org/wiki/%D0%9F%D0%BE%D1%82%D0%B5%D0%BD%D1%86%D0%B8%D0%B0%D0%BB_%D0%BF%D0%BE%D0%BA%D0%BE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hyperlink" Target="http://ru.wikipedia.org/wiki/%D0%A1%D0%B5%D1%80%D0%B4%D1%86%D0%B5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0%D1%83%D1%82%D0%B5%D0%BD%D0%B8%D0%B9" TargetMode="External"/><Relationship Id="rId13" Type="http://schemas.openxmlformats.org/officeDocument/2006/relationships/hyperlink" Target="http://ru.wikipedia.org/wiki/%D0%A6%D0%B8%D0%BD%D0%BA" TargetMode="External"/><Relationship Id="rId3" Type="http://schemas.openxmlformats.org/officeDocument/2006/relationships/hyperlink" Target="http://ru.wikipedia.org/wiki/%D0%93%D0%B5%D1%80%D0%BC%D0%B0%D0%BD%D0%B8%D0%B9" TargetMode="External"/><Relationship Id="rId7" Type="http://schemas.openxmlformats.org/officeDocument/2006/relationships/hyperlink" Target="http://ru.wikipedia.org/wiki/%D0%9D%D0%B8%D0%BA%D0%B5%D0%BB%D1%8C" TargetMode="External"/><Relationship Id="rId12" Type="http://schemas.openxmlformats.org/officeDocument/2006/relationships/hyperlink" Target="http://ru.wikipedia.org/wiki/%D0%A5%D1%80%D0%BE%D0%BC" TargetMode="External"/><Relationship Id="rId2" Type="http://schemas.openxmlformats.org/officeDocument/2006/relationships/hyperlink" Target="http://ru.wikipedia.org/wiki/%D0%92%D0%B0%D0%BD%D0%B0%D0%B4%D0%B8%D0%B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C%D0%B0%D1%80%D0%B3%D0%B0%D0%BD%D0%B5%D1%86" TargetMode="External"/><Relationship Id="rId11" Type="http://schemas.openxmlformats.org/officeDocument/2006/relationships/hyperlink" Target="http://ru.wikipedia.org/wiki/%D0%9C%D0%B5%D0%B4%D1%8C" TargetMode="External"/><Relationship Id="rId5" Type="http://schemas.openxmlformats.org/officeDocument/2006/relationships/hyperlink" Target="http://ru.wikipedia.org/wiki/%D0%9A%D0%BE%D0%B1%D0%B0%D0%BB%D1%8C%D1%82" TargetMode="External"/><Relationship Id="rId10" Type="http://schemas.openxmlformats.org/officeDocument/2006/relationships/hyperlink" Target="http://ru.wikipedia.org/wiki/%D0%A4%D1%82%D0%BE%D1%80" TargetMode="External"/><Relationship Id="rId4" Type="http://schemas.openxmlformats.org/officeDocument/2006/relationships/hyperlink" Target="http://ru.wikipedia.org/wiki/%D0%99%D0%BE%D0%B4" TargetMode="External"/><Relationship Id="rId9" Type="http://schemas.openxmlformats.org/officeDocument/2006/relationships/hyperlink" Target="http://ru.wikipedia.org/wiki/%D0%A1%D0%B5%D0%BB%D0%B5%D0%BD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ru.wikipedia.org/wiki/%D0%98%D0%BD%D1%81%D1%83%D0%BB%D0%B8%D0%BD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1%D0%B5%D1%80%D0%B5%D0%B1%D1%80%D0%BE" TargetMode="External"/><Relationship Id="rId2" Type="http://schemas.openxmlformats.org/officeDocument/2006/relationships/hyperlink" Target="http://ru.wikipedia.org/wiki/%D0%97%D0%BE%D0%BB%D0%BE%D1%82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6%D0%B5%D0%B7%D0%B8%D0%B9" TargetMode="External"/><Relationship Id="rId5" Type="http://schemas.openxmlformats.org/officeDocument/2006/relationships/hyperlink" Target="http://ru.wikipedia.org/wiki/%D0%9F%D0%BB%D0%B0%D1%82%D0%B8%D0%BD%D0%B0" TargetMode="External"/><Relationship Id="rId4" Type="http://schemas.openxmlformats.org/officeDocument/2006/relationships/hyperlink" Target="http://ru.wikipedia.org/wiki/%D0%A0%D1%82%D1%83%D1%82%D1%8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5%D0%B8%D0%BC%D0%B8%D1%87%D0%B5%D1%81%D0%BA%D0%B8%D0%B9_%D1%8D%D0%BB%D0%B5%D0%BC%D0%B5%D0%BD%D1%82" TargetMode="External"/><Relationship Id="rId2" Type="http://schemas.openxmlformats.org/officeDocument/2006/relationships/hyperlink" Target="http://ru.wikipedia.org/wiki/%D0%9A%D0%BB%D0%B5%D1%82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://ru.wikipedia.org/wiki/%D0%96%D0%B8%D0%B7%D0%BD%D1%8C" TargetMode="External"/><Relationship Id="rId4" Type="http://schemas.openxmlformats.org/officeDocument/2006/relationships/hyperlink" Target="http://ru.wikipedia.org/wiki/%D0%A5%D0%B8%D0%BC%D0%B8%D1%87%D0%B5%D1%81%D0%BA%D0%B0%D1%8F_%D1%80%D0%B5%D0%B0%D0%BA%D1%86%D0%B8%D1%8F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8%D0%B7%D0%BE%D1%82%D0%BE%D0%BF%D1%8B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E%D0%BA%D0%B8%D1%81%D0%BB%D0%B8%D1%82%D0%B5%D0%BB%D1%8C" TargetMode="External"/><Relationship Id="rId2" Type="http://schemas.openxmlformats.org/officeDocument/2006/relationships/hyperlink" Target="http://ru.wikipedia.org/wiki/%D0%90%D1%8D%D1%80%D0%BE%D0%B1%D1%8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C%D0%BE%D1%87%D0%B5%D0%B2%D0%B8%D0%BD%D0%B0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://ru.wikipedia.org/wiki/%D0%90%D0%BC%D0%BC%D0%B8%D0%B0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NO" TargetMode="External"/><Relationship Id="rId5" Type="http://schemas.openxmlformats.org/officeDocument/2006/relationships/hyperlink" Target="http://ru.wikipedia.org/wiki/%D0%9C%D0%BE%D1%87%D0%B5%D0%B2%D0%B0%D1%8F_%D0%BA%D0%B8%D1%81%D0%BB%D0%BE%D1%82%D0%B0" TargetMode="External"/><Relationship Id="rId4" Type="http://schemas.openxmlformats.org/officeDocument/2006/relationships/hyperlink" Target="http://ru.wikipedia.org/wiki/%D0%93%D1%83%D0%B0%D0%BD%D0%B8%D0%BD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D%D1%83%D0%BA%D0%BB%D0%B5%D0%B8%D0%BD%D0%BE%D0%B2%D1%8B%D0%B5_%D0%BA%D0%B8%D1%81%D0%BB%D0%BE%D1%82%D1%8B" TargetMode="External"/><Relationship Id="rId2" Type="http://schemas.openxmlformats.org/officeDocument/2006/relationships/hyperlink" Target="http://ru.wikipedia.org/wiki/%D0%9D%D1%83%D0%BA%D0%BB%D0%B5%D0%BE%D1%82%D0%B8%D0%B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54" y="1785926"/>
            <a:ext cx="5105400" cy="2868168"/>
          </a:xfrm>
        </p:spPr>
        <p:txBody>
          <a:bodyPr/>
          <a:lstStyle/>
          <a:p>
            <a:pPr algn="ctr"/>
            <a:r>
              <a:rPr lang="ru-RU" sz="5400" dirty="0" smtClean="0"/>
              <a:t>Работа </a:t>
            </a:r>
            <a:r>
              <a:rPr lang="ru-RU" sz="5400" dirty="0" err="1" smtClean="0"/>
              <a:t>посметьевой</a:t>
            </a:r>
            <a:r>
              <a:rPr lang="ru-RU" sz="5400" dirty="0" smtClean="0"/>
              <a:t> </a:t>
            </a:r>
            <a:r>
              <a:rPr lang="ru-RU" sz="5400" dirty="0" smtClean="0"/>
              <a:t>Настасьи и </a:t>
            </a:r>
            <a:r>
              <a:rPr lang="ru-RU" sz="5400" dirty="0" err="1" smtClean="0"/>
              <a:t>яковлева</a:t>
            </a:r>
            <a:r>
              <a:rPr lang="ru-RU" sz="5400" dirty="0" smtClean="0"/>
              <a:t> </a:t>
            </a:r>
            <a:r>
              <a:rPr lang="ru-RU" sz="5400" dirty="0" err="1" smtClean="0"/>
              <a:t>александра</a:t>
            </a:r>
            <a:r>
              <a:rPr lang="ru-RU" sz="5400" dirty="0" smtClean="0"/>
              <a:t>.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4968600"/>
            <a:ext cx="5003772" cy="18894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По теме: «Химические элементы в клетках живых организмов.»</a:t>
            </a:r>
            <a:endParaRPr lang="ru-RU" sz="3200" dirty="0"/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3571868" cy="6537960"/>
          </a:xfrm>
        </p:spPr>
        <p:txBody>
          <a:bodyPr>
            <a:noAutofit/>
          </a:bodyPr>
          <a:lstStyle/>
          <a:p>
            <a:r>
              <a:rPr lang="ru-RU" sz="2000" dirty="0" smtClean="0"/>
              <a:t>Магний — </a:t>
            </a:r>
            <a:r>
              <a:rPr lang="ru-RU" sz="2000" dirty="0" err="1" smtClean="0"/>
              <a:t>кофактор</a:t>
            </a:r>
            <a:r>
              <a:rPr lang="ru-RU" sz="2000" dirty="0" smtClean="0"/>
              <a:t> многих ферментов, участвующих в энергетическом обмене и синтезе ДНК; поддерживает целостность </a:t>
            </a:r>
            <a:r>
              <a:rPr lang="ru-RU" sz="2000" dirty="0" smtClean="0">
                <a:hlinkClick r:id="rId2" tooltip="Рибосома"/>
              </a:rPr>
              <a:t>рибосом</a:t>
            </a:r>
            <a:r>
              <a:rPr lang="ru-RU" sz="2000" dirty="0" smtClean="0"/>
              <a:t> и </a:t>
            </a:r>
            <a:r>
              <a:rPr lang="ru-RU" sz="2000" dirty="0" smtClean="0">
                <a:hlinkClick r:id="rId3" tooltip="Митохондрия"/>
              </a:rPr>
              <a:t>митохондрий</a:t>
            </a:r>
            <a:r>
              <a:rPr lang="ru-RU" sz="2000" dirty="0" smtClean="0"/>
              <a:t>, входит в состав </a:t>
            </a:r>
            <a:r>
              <a:rPr lang="ru-RU" sz="2000" dirty="0" smtClean="0">
                <a:hlinkClick r:id="rId4" tooltip="Хлорофилл"/>
              </a:rPr>
              <a:t>хлорофилла</a:t>
            </a:r>
            <a:r>
              <a:rPr lang="ru-RU" sz="2000" dirty="0" smtClean="0"/>
              <a:t>. В животных клетках необходим для функционирования мышечных и костных </a:t>
            </a:r>
            <a:r>
              <a:rPr lang="ru-RU" sz="2000" dirty="0" smtClean="0"/>
              <a:t>систем.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Содержимое 3" descr="magnesiumatom.jpg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2857488" y="928670"/>
            <a:ext cx="5115653" cy="5500702"/>
          </a:xfrm>
        </p:spPr>
      </p:pic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000496" cy="6858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Кальций — участвует в свёртывании крови, а также служит одним из универсальных </a:t>
            </a:r>
            <a:r>
              <a:rPr lang="ru-RU" sz="2000" dirty="0" smtClean="0">
                <a:hlinkClick r:id="rId2" tooltip="Вторичные посредники"/>
              </a:rPr>
              <a:t>вторичных посредников</a:t>
            </a:r>
            <a:r>
              <a:rPr lang="ru-RU" sz="2000" dirty="0" smtClean="0"/>
              <a:t>, регулируя важнейшие внутриклеточные процессы (в том числе участвует в поддержании мембранного потенциала, необходим для мышечного сокращения и </a:t>
            </a:r>
            <a:r>
              <a:rPr lang="ru-RU" sz="2000" dirty="0" err="1" smtClean="0">
                <a:hlinkClick r:id="rId3" tooltip="Экзоцитоз"/>
              </a:rPr>
              <a:t>экзоцитоза</a:t>
            </a:r>
            <a:r>
              <a:rPr lang="ru-RU" sz="2000" dirty="0" smtClean="0"/>
              <a:t>). Нерастворимые соли кальция участвуют в формировании костей и зубов позвоночных и минеральных скелетов беспозвоночных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Содержимое 3" descr="Calcium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929058" y="1214422"/>
            <a:ext cx="4143404" cy="4027388"/>
          </a:xfrm>
        </p:spPr>
      </p:pic>
    </p:spTree>
  </p:cSld>
  <p:clrMapOvr>
    <a:masterClrMapping/>
  </p:clrMapOvr>
  <p:transition>
    <p:wipe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3857620" cy="4680596"/>
          </a:xfrm>
        </p:spPr>
        <p:txBody>
          <a:bodyPr>
            <a:noAutofit/>
          </a:bodyPr>
          <a:lstStyle/>
          <a:p>
            <a:r>
              <a:rPr lang="ru-RU" sz="2000" dirty="0" smtClean="0"/>
              <a:t>Натрий — участвует в поддержании </a:t>
            </a:r>
            <a:r>
              <a:rPr lang="ru-RU" sz="2000" dirty="0" smtClean="0">
                <a:hlinkClick r:id="rId2" tooltip="Потенциал покоя"/>
              </a:rPr>
              <a:t>мембранного потенциала</a:t>
            </a:r>
            <a:r>
              <a:rPr lang="ru-RU" sz="2000" dirty="0" smtClean="0"/>
              <a:t>, генерации </a:t>
            </a:r>
            <a:r>
              <a:rPr lang="ru-RU" sz="2000" dirty="0" smtClean="0">
                <a:hlinkClick r:id="rId3" tooltip="Нервный импульс"/>
              </a:rPr>
              <a:t>нервного импульса</a:t>
            </a:r>
            <a:r>
              <a:rPr lang="ru-RU" sz="2000" dirty="0" smtClean="0"/>
              <a:t>, процессы </a:t>
            </a:r>
            <a:r>
              <a:rPr lang="ru-RU" sz="2000" dirty="0" err="1" smtClean="0">
                <a:hlinkClick r:id="rId4" tooltip="Осморегуляция"/>
              </a:rPr>
              <a:t>осморегуляции</a:t>
            </a:r>
            <a:r>
              <a:rPr lang="ru-RU" sz="2000" dirty="0" smtClean="0"/>
              <a:t> (в том числе работу почек у человека) и создании буферной системы крови.</a:t>
            </a:r>
            <a:endParaRPr lang="ru-RU" sz="2000" dirty="0"/>
          </a:p>
        </p:txBody>
      </p:sp>
      <p:pic>
        <p:nvPicPr>
          <p:cNvPr id="4" name="Содержимое 3" descr="sodiumatom.jpg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3357554" y="785794"/>
            <a:ext cx="4857753" cy="5223390"/>
          </a:xfrm>
        </p:spPr>
      </p:pic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3500430" cy="4429156"/>
          </a:xfrm>
        </p:spPr>
        <p:txBody>
          <a:bodyPr>
            <a:noAutofit/>
          </a:bodyPr>
          <a:lstStyle/>
          <a:p>
            <a:r>
              <a:rPr lang="ru-RU" sz="2000" dirty="0" smtClean="0"/>
              <a:t>Калий — участвует в поддержании </a:t>
            </a:r>
            <a:r>
              <a:rPr lang="ru-RU" sz="2000" dirty="0" smtClean="0">
                <a:hlinkClick r:id="rId2" tooltip="Потенциал покоя"/>
              </a:rPr>
              <a:t>мембранного потенциала</a:t>
            </a:r>
            <a:r>
              <a:rPr lang="ru-RU" sz="2000" dirty="0" smtClean="0"/>
              <a:t>, генерации </a:t>
            </a:r>
            <a:r>
              <a:rPr lang="ru-RU" sz="2000" dirty="0" smtClean="0">
                <a:hlinkClick r:id="rId3" tooltip="Нервный импульс"/>
              </a:rPr>
              <a:t>нервного импульса</a:t>
            </a:r>
            <a:r>
              <a:rPr lang="ru-RU" sz="2000" dirty="0" smtClean="0"/>
              <a:t>, регуляции сокращения </a:t>
            </a:r>
            <a:r>
              <a:rPr lang="ru-RU" sz="2000" dirty="0" smtClean="0">
                <a:hlinkClick r:id="rId4" tooltip="Сердце"/>
              </a:rPr>
              <a:t>сердечной </a:t>
            </a:r>
            <a:r>
              <a:rPr lang="ru-RU" sz="2000" dirty="0" err="1" smtClean="0">
                <a:hlinkClick r:id="rId4" tooltip="Сердце"/>
              </a:rPr>
              <a:t>мышцы</a:t>
            </a:r>
            <a:r>
              <a:rPr lang="ru-RU" sz="2000" dirty="0" err="1" smtClean="0"/>
              <a:t>.Содержится</a:t>
            </a:r>
            <a:r>
              <a:rPr lang="ru-RU" sz="2000" dirty="0" smtClean="0"/>
              <a:t> в межклеточных веществах</a:t>
            </a:r>
            <a:endParaRPr lang="ru-RU" sz="2000" dirty="0"/>
          </a:p>
        </p:txBody>
      </p:sp>
      <p:pic>
        <p:nvPicPr>
          <p:cNvPr id="6" name="Содержимое 5" descr="5846670.png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3000364" y="785794"/>
            <a:ext cx="5221753" cy="5614789"/>
          </a:xfrm>
        </p:spPr>
      </p:pic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4214810" cy="52521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Хлор — поддерживает </a:t>
            </a:r>
            <a:r>
              <a:rPr lang="ru-RU" sz="2400" dirty="0" err="1" smtClean="0"/>
              <a:t>электронейтральность</a:t>
            </a:r>
            <a:r>
              <a:rPr lang="ru-RU" sz="2400" dirty="0" smtClean="0"/>
              <a:t> </a:t>
            </a:r>
            <a:r>
              <a:rPr lang="ru-RU" sz="2400" dirty="0" smtClean="0"/>
              <a:t>клетки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6" name="Содержимое 5" descr="1281116948690030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4678" y="1000108"/>
            <a:ext cx="4786315" cy="5146575"/>
          </a:xfrm>
        </p:spPr>
      </p:pic>
    </p:spTree>
  </p:cSld>
  <p:clrMapOvr>
    <a:masterClrMapping/>
  </p:clrMapOvr>
  <p:transition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03778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Микроэлементы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К микроэлементам, составляющим от 0,001 % до 0,000001 % массы тела живых существ, относят </a:t>
            </a:r>
            <a:r>
              <a:rPr lang="ru-RU" sz="2400" dirty="0" smtClean="0">
                <a:hlinkClick r:id="rId2" tooltip="Ванадий"/>
              </a:rPr>
              <a:t>ванадий</a:t>
            </a:r>
            <a:r>
              <a:rPr lang="ru-RU" sz="2400" dirty="0" smtClean="0"/>
              <a:t>, </a:t>
            </a:r>
            <a:r>
              <a:rPr lang="ru-RU" sz="2400" dirty="0" smtClean="0">
                <a:hlinkClick r:id="rId3" tooltip="Германий"/>
              </a:rPr>
              <a:t>германий</a:t>
            </a:r>
            <a:r>
              <a:rPr lang="ru-RU" sz="2400" dirty="0" smtClean="0"/>
              <a:t>, </a:t>
            </a:r>
            <a:r>
              <a:rPr lang="ru-RU" sz="2400" dirty="0" smtClean="0">
                <a:hlinkClick r:id="rId4" tooltip="Йод"/>
              </a:rPr>
              <a:t>йод</a:t>
            </a:r>
            <a:r>
              <a:rPr lang="ru-RU" sz="2400" dirty="0" smtClean="0"/>
              <a:t> (входит в состав тироксина, гормона щитовидной железы), </a:t>
            </a:r>
            <a:r>
              <a:rPr lang="ru-RU" sz="2400" dirty="0" smtClean="0">
                <a:hlinkClick r:id="rId5" tooltip="Кобальт"/>
              </a:rPr>
              <a:t>кобальт</a:t>
            </a:r>
            <a:r>
              <a:rPr lang="ru-RU" sz="2400" dirty="0" smtClean="0"/>
              <a:t> (витамин В12), </a:t>
            </a:r>
            <a:r>
              <a:rPr lang="ru-RU" sz="2400" dirty="0" smtClean="0">
                <a:hlinkClick r:id="rId6" tooltip="Марганец"/>
              </a:rPr>
              <a:t>марганец</a:t>
            </a:r>
            <a:r>
              <a:rPr lang="ru-RU" sz="2400" dirty="0" smtClean="0"/>
              <a:t>, </a:t>
            </a:r>
            <a:r>
              <a:rPr lang="ru-RU" sz="2400" dirty="0" smtClean="0">
                <a:hlinkClick r:id="rId7" tooltip="Никель"/>
              </a:rPr>
              <a:t>никель</a:t>
            </a:r>
            <a:r>
              <a:rPr lang="ru-RU" sz="2400" dirty="0" smtClean="0"/>
              <a:t>, </a:t>
            </a:r>
            <a:r>
              <a:rPr lang="ru-RU" sz="2400" dirty="0" smtClean="0">
                <a:hlinkClick r:id="rId8" tooltip="Рутений"/>
              </a:rPr>
              <a:t>рутений</a:t>
            </a:r>
            <a:r>
              <a:rPr lang="ru-RU" sz="2400" dirty="0" smtClean="0"/>
              <a:t>, </a:t>
            </a:r>
            <a:r>
              <a:rPr lang="ru-RU" sz="2400" dirty="0" smtClean="0">
                <a:hlinkClick r:id="rId9" tooltip="Селен"/>
              </a:rPr>
              <a:t>селен</a:t>
            </a:r>
            <a:r>
              <a:rPr lang="ru-RU" sz="2400" dirty="0" smtClean="0"/>
              <a:t>, </a:t>
            </a:r>
            <a:r>
              <a:rPr lang="ru-RU" sz="2400" dirty="0" smtClean="0">
                <a:hlinkClick r:id="rId10" tooltip="Фтор"/>
              </a:rPr>
              <a:t>фтор</a:t>
            </a:r>
            <a:r>
              <a:rPr lang="ru-RU" sz="2400" dirty="0" smtClean="0"/>
              <a:t> (зубная эмаль), </a:t>
            </a:r>
            <a:r>
              <a:rPr lang="ru-RU" sz="2400" dirty="0" smtClean="0">
                <a:hlinkClick r:id="rId11" tooltip="Медь"/>
              </a:rPr>
              <a:t>медь</a:t>
            </a:r>
            <a:r>
              <a:rPr lang="ru-RU" sz="2400" dirty="0" smtClean="0"/>
              <a:t>, </a:t>
            </a:r>
            <a:r>
              <a:rPr lang="ru-RU" sz="2400" dirty="0" smtClean="0">
                <a:hlinkClick r:id="rId12" tooltip="Хром"/>
              </a:rPr>
              <a:t>хром</a:t>
            </a:r>
            <a:r>
              <a:rPr lang="ru-RU" sz="2400" dirty="0" smtClean="0"/>
              <a:t>, </a:t>
            </a:r>
            <a:r>
              <a:rPr lang="ru-RU" sz="2400" dirty="0" smtClean="0">
                <a:hlinkClick r:id="rId13" tooltip="Цинк"/>
              </a:rPr>
              <a:t>цинк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443440" flipH="1">
            <a:off x="7719105" y="8041"/>
            <a:ext cx="357190" cy="17651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20040"/>
            <a:ext cx="3429024" cy="360902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Цинк — входит в состав ферментов, участвующих в спиртовом брожении, в состав </a:t>
            </a:r>
            <a:r>
              <a:rPr lang="ru-RU" sz="2400" dirty="0" smtClean="0">
                <a:hlinkClick r:id="rId2" tooltip="Инсулин"/>
              </a:rPr>
              <a:t>инсулина</a:t>
            </a:r>
            <a:endParaRPr lang="ru-RU" sz="2400" dirty="0"/>
          </a:p>
        </p:txBody>
      </p:sp>
      <p:pic>
        <p:nvPicPr>
          <p:cNvPr id="4" name="Содержимое 3" descr="Zn2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29058" y="1714488"/>
            <a:ext cx="4000528" cy="3000396"/>
          </a:xfrm>
        </p:spPr>
      </p:pic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4000496" cy="460915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Медь — входит в состав окислительных ферментов, участвующих в синтезе </a:t>
            </a:r>
            <a:r>
              <a:rPr lang="ru-RU" sz="2400" dirty="0" err="1" smtClean="0"/>
              <a:t>цитохромов</a:t>
            </a:r>
            <a:endParaRPr lang="ru-RU" sz="2400" dirty="0"/>
          </a:p>
        </p:txBody>
      </p:sp>
      <p:pic>
        <p:nvPicPr>
          <p:cNvPr id="4" name="Содержимое 3" descr="медь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3306" y="1857364"/>
            <a:ext cx="4471994" cy="3353996"/>
          </a:xfrm>
        </p:spPr>
      </p:pic>
    </p:spTree>
  </p:cSld>
  <p:clrMapOvr>
    <a:masterClrMapping/>
  </p:clrMapOvr>
  <p:transition>
    <p:wipe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4500562" cy="4466282"/>
          </a:xfrm>
        </p:spPr>
        <p:txBody>
          <a:bodyPr>
            <a:normAutofit/>
          </a:bodyPr>
          <a:lstStyle/>
          <a:p>
            <a:r>
              <a:rPr lang="ru-RU" dirty="0" smtClean="0"/>
              <a:t>Селен - участвует в регуляторных процессах организма.</a:t>
            </a:r>
            <a:endParaRPr lang="ru-RU" dirty="0"/>
          </a:p>
        </p:txBody>
      </p:sp>
      <p:pic>
        <p:nvPicPr>
          <p:cNvPr id="4" name="Содержимое 3" descr="силен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7620" y="1500174"/>
            <a:ext cx="4281493" cy="3211120"/>
          </a:xfrm>
        </p:spPr>
      </p:pic>
    </p:spTree>
  </p:cSld>
  <p:clrMapOvr>
    <a:masterClrMapping/>
  </p:clrMapOvr>
  <p:transition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7239000" cy="5537852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/>
              <a:t>Ультрамикроэлементы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dirty="0" err="1" smtClean="0"/>
              <a:t>Ультрамикроэлементы</a:t>
            </a:r>
            <a:r>
              <a:rPr lang="ru-RU" sz="2400" dirty="0" smtClean="0"/>
              <a:t> составляют менее 0,0000001 % в организмах живых существ, к ним относят </a:t>
            </a:r>
            <a:r>
              <a:rPr lang="ru-RU" sz="2400" dirty="0" smtClean="0">
                <a:hlinkClick r:id="rId2" tooltip="Золото"/>
              </a:rPr>
              <a:t>золото</a:t>
            </a:r>
            <a:r>
              <a:rPr lang="ru-RU" sz="2400" dirty="0" smtClean="0"/>
              <a:t>, </a:t>
            </a:r>
            <a:r>
              <a:rPr lang="ru-RU" sz="2400" dirty="0" smtClean="0">
                <a:hlinkClick r:id="rId3" tooltip="Серебро"/>
              </a:rPr>
              <a:t>серебро</a:t>
            </a:r>
            <a:r>
              <a:rPr lang="ru-RU" sz="2400" dirty="0" smtClean="0"/>
              <a:t> оказывают бактерицидное воздействие, </a:t>
            </a:r>
            <a:r>
              <a:rPr lang="ru-RU" sz="2400" dirty="0" smtClean="0">
                <a:hlinkClick r:id="rId4" tooltip="Ртуть"/>
              </a:rPr>
              <a:t>ртуть</a:t>
            </a:r>
            <a:r>
              <a:rPr lang="ru-RU" sz="2400" dirty="0" smtClean="0"/>
              <a:t> подавляет обратное всасывание воды в почечных канальцах, оказывая воздействие на ферменты. Так же к </a:t>
            </a:r>
            <a:r>
              <a:rPr lang="ru-RU" sz="2400" dirty="0" err="1" smtClean="0"/>
              <a:t>ультрамикроэлементам</a:t>
            </a:r>
            <a:r>
              <a:rPr lang="ru-RU" sz="2400" dirty="0" smtClean="0"/>
              <a:t> относят </a:t>
            </a:r>
            <a:r>
              <a:rPr lang="ru-RU" sz="2400" dirty="0" smtClean="0">
                <a:hlinkClick r:id="rId5" tooltip="Платина"/>
              </a:rPr>
              <a:t>платину</a:t>
            </a:r>
            <a:r>
              <a:rPr lang="ru-RU" sz="2400" dirty="0" smtClean="0"/>
              <a:t> и </a:t>
            </a:r>
            <a:r>
              <a:rPr lang="ru-RU" sz="2400" dirty="0" smtClean="0">
                <a:hlinkClick r:id="rId6" tooltip="Цезий"/>
              </a:rPr>
              <a:t>цезий</a:t>
            </a:r>
            <a:r>
              <a:rPr lang="ru-RU" sz="2400" dirty="0" smtClean="0"/>
              <a:t>. Некоторые к этой группе относят и селен, при его недостатке развиваются раковые заболевания. Функции </a:t>
            </a:r>
            <a:r>
              <a:rPr lang="ru-RU" sz="2400" dirty="0" err="1" smtClean="0"/>
              <a:t>ультрамикроэлементов</a:t>
            </a:r>
            <a:r>
              <a:rPr lang="ru-RU" sz="2400" dirty="0" smtClean="0"/>
              <a:t> еще мало понятны.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429188" y="3429000"/>
            <a:ext cx="1071570" cy="206023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48602"/>
            <a:ext cx="3929058" cy="6609398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Каждая </a:t>
            </a:r>
            <a:r>
              <a:rPr lang="ru-RU" sz="2200" dirty="0" smtClean="0">
                <a:hlinkClick r:id="rId2" tooltip="Клетка"/>
              </a:rPr>
              <a:t>клетка</a:t>
            </a:r>
            <a:r>
              <a:rPr lang="ru-RU" sz="2200" dirty="0" smtClean="0"/>
              <a:t> содержит множество </a:t>
            </a:r>
            <a:r>
              <a:rPr lang="ru-RU" sz="2200" dirty="0" smtClean="0">
                <a:hlinkClick r:id="rId3" tooltip="Химический элемент"/>
              </a:rPr>
              <a:t>химических элементов</a:t>
            </a:r>
            <a:r>
              <a:rPr lang="ru-RU" sz="2200" dirty="0" smtClean="0"/>
              <a:t>, участвующих в различных </a:t>
            </a:r>
            <a:r>
              <a:rPr lang="ru-RU" sz="2200" dirty="0" smtClean="0">
                <a:hlinkClick r:id="rId4" tooltip="Химическая реакция"/>
              </a:rPr>
              <a:t>химических реакциях</a:t>
            </a:r>
            <a:r>
              <a:rPr lang="ru-RU" sz="2200" dirty="0" smtClean="0"/>
              <a:t>. Химические процессы, протекающие в клетке — одно из основных условий её </a:t>
            </a:r>
            <a:r>
              <a:rPr lang="ru-RU" sz="2200" dirty="0" smtClean="0">
                <a:hlinkClick r:id="rId5" tooltip="Жизнь"/>
              </a:rPr>
              <a:t>жизни</a:t>
            </a:r>
            <a:r>
              <a:rPr lang="ru-RU" sz="2200" dirty="0" smtClean="0"/>
              <a:t>, развития и функционирования. Одних </a:t>
            </a:r>
            <a:r>
              <a:rPr lang="ru-RU" sz="2200" dirty="0" smtClean="0">
                <a:hlinkClick r:id="rId3" tooltip="Химический элемент"/>
              </a:rPr>
              <a:t>химических элементов</a:t>
            </a:r>
            <a:r>
              <a:rPr lang="ru-RU" sz="2200" dirty="0" smtClean="0"/>
              <a:t> в </a:t>
            </a:r>
            <a:r>
              <a:rPr lang="ru-RU" sz="2200" dirty="0" smtClean="0">
                <a:hlinkClick r:id="rId2" tooltip="Клетка"/>
              </a:rPr>
              <a:t>клетке</a:t>
            </a:r>
            <a:r>
              <a:rPr lang="ru-RU" sz="2200" dirty="0" smtClean="0"/>
              <a:t> больше, других — меньше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dirty="0" smtClean="0"/>
              <a:t>Условно все элементы клетки можно разделить на три группы.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Содержимое 5" descr="gis.jpg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4071934" y="214290"/>
            <a:ext cx="3964792" cy="6429396"/>
          </a:xfrm>
        </p:spPr>
      </p:pic>
    </p:spTree>
  </p:cSld>
  <p:clrMapOvr>
    <a:masterClrMapping/>
  </p:clrMapOvr>
  <p:transition>
    <p:wipe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46641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 атомарном уровне различий между органическим и неорганическим миром живой природы нет: живые организмы состоят из тех же атомов, что и тела неживой природы. Однако соотношение разных химических элементов в живых организмах и в земной коре сильно различается. Кроме того, живые организмы могут отличаться от окружающей их среды по </a:t>
            </a:r>
            <a:r>
              <a:rPr lang="ru-RU" sz="2400" dirty="0" smtClean="0">
                <a:hlinkClick r:id="rId2" tooltip="Изотопы"/>
              </a:rPr>
              <a:t>изотопному составу</a:t>
            </a:r>
            <a:r>
              <a:rPr lang="ru-RU" sz="2400" dirty="0" smtClean="0"/>
              <a:t> химических элементов. Наиболее резкие различия между живой и неживой природой проявляются на молекулярном уровне.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 flipV="1">
            <a:off x="-928726" y="6455736"/>
            <a:ext cx="1385926" cy="1116668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857364"/>
            <a:ext cx="7239000" cy="3000388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 за просмотр.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sz="3100" dirty="0" smtClean="0"/>
              <a:t>p.s. </a:t>
            </a:r>
            <a:r>
              <a:rPr lang="ru-RU" sz="3100" dirty="0" smtClean="0"/>
              <a:t>Химия разума: мудрость конденсирует, а глупость растворяет. </a:t>
            </a:r>
            <a:r>
              <a:rPr lang="ru-RU" sz="3100" dirty="0" smtClean="0"/>
              <a:t>(Вольтер )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72206"/>
            <a:ext cx="1185842" cy="383530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857620" cy="6858000"/>
          </a:xfrm>
        </p:spPr>
        <p:txBody>
          <a:bodyPr>
            <a:noAutofit/>
          </a:bodyPr>
          <a:lstStyle/>
          <a:p>
            <a:endParaRPr lang="ru-RU" sz="2400" dirty="0"/>
          </a:p>
        </p:txBody>
      </p:sp>
      <p:pic>
        <p:nvPicPr>
          <p:cNvPr id="6" name="Содержимое 5" descr="60576014_micro3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57166"/>
            <a:ext cx="8029258" cy="5846770"/>
          </a:xfrm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000156"/>
            <a:ext cx="3428992" cy="6858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Углерод — входит в состав всех органических веществ; скелет из атомов углерода составляет их основу. Кроме того, в виде CO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 фиксируется в процессе фотосинтеза и выделяется в ходе дыхания, в виде CO (в низких концентрациях) участвует в регуляции клеточных функций, в виде CaCO</a:t>
            </a:r>
            <a:r>
              <a:rPr lang="ru-RU" sz="2000" baseline="-25000" dirty="0" smtClean="0"/>
              <a:t>3</a:t>
            </a:r>
            <a:r>
              <a:rPr lang="ru-RU" sz="2000" dirty="0" smtClean="0"/>
              <a:t> входит в состав минеральных скелетов.</a:t>
            </a:r>
            <a:endParaRPr lang="ru-RU" sz="2000" dirty="0"/>
          </a:p>
        </p:txBody>
      </p:sp>
      <p:pic>
        <p:nvPicPr>
          <p:cNvPr id="4" name="Содержимое 3" descr="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6182" y="1000108"/>
            <a:ext cx="4203212" cy="3929090"/>
          </a:xfrm>
        </p:spPr>
      </p:pic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071934" cy="6858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Кислород — входит в состав практически всех органических веществ клетки. Образуется в ходе фотосинтеза при фотолизе воды. Для </a:t>
            </a:r>
            <a:r>
              <a:rPr lang="ru-RU" sz="2400" dirty="0" smtClean="0">
                <a:hlinkClick r:id="rId2" tooltip="Аэробы"/>
              </a:rPr>
              <a:t>аэробных организмов</a:t>
            </a:r>
            <a:r>
              <a:rPr lang="ru-RU" sz="2400" dirty="0" smtClean="0"/>
              <a:t> служит </a:t>
            </a:r>
            <a:r>
              <a:rPr lang="ru-RU" sz="2400" dirty="0" smtClean="0">
                <a:hlinkClick r:id="rId3" tooltip="Окислитель"/>
              </a:rPr>
              <a:t>окислителем</a:t>
            </a:r>
            <a:r>
              <a:rPr lang="ru-RU" sz="2400" dirty="0" smtClean="0"/>
              <a:t> в ходе клеточного дыхания, обеспечивая клетки энергией. В наибольших количествах в живых клетках содержится в составе воды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6" name="Содержимое 5" descr="iCA6BRQXM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071934" y="1117847"/>
            <a:ext cx="3970154" cy="4668607"/>
          </a:xfrm>
        </p:spPr>
      </p:pic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3929058" cy="6537960"/>
          </a:xfrm>
        </p:spPr>
        <p:txBody>
          <a:bodyPr>
            <a:noAutofit/>
          </a:bodyPr>
          <a:lstStyle/>
          <a:p>
            <a:r>
              <a:rPr lang="ru-RU" sz="2400" dirty="0" smtClean="0"/>
              <a:t>Водород — входит в состав всех органических веществ клетки. В наибольших количествах содержится в составе воды. Некоторые бактерии окисляют молекулярный водород для получения </a:t>
            </a:r>
            <a:r>
              <a:rPr lang="ru-RU" sz="2400" dirty="0" smtClean="0"/>
              <a:t>энергии.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Содержимое 3" descr="hydrogen_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0496" y="1214422"/>
            <a:ext cx="4138824" cy="4214842"/>
          </a:xfrm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3500430" cy="5323538"/>
          </a:xfrm>
        </p:spPr>
        <p:txBody>
          <a:bodyPr>
            <a:noAutofit/>
          </a:bodyPr>
          <a:lstStyle/>
          <a:p>
            <a:r>
              <a:rPr lang="ru-RU" sz="2000" dirty="0" smtClean="0"/>
              <a:t>Азот — входит в состав белков, нуклеиновых кислот и их мономеров — аминокислот и нуклеотидов. Из организма животных выводится в составе </a:t>
            </a:r>
            <a:r>
              <a:rPr lang="ru-RU" sz="2000" dirty="0" smtClean="0">
                <a:hlinkClick r:id="rId2" tooltip="Аммиак"/>
              </a:rPr>
              <a:t>аммиака</a:t>
            </a:r>
            <a:r>
              <a:rPr lang="ru-RU" sz="2000" dirty="0" smtClean="0"/>
              <a:t>, </a:t>
            </a:r>
            <a:r>
              <a:rPr lang="ru-RU" sz="2000" dirty="0" smtClean="0">
                <a:hlinkClick r:id="rId3" tooltip="Мочевина"/>
              </a:rPr>
              <a:t>мочевины</a:t>
            </a:r>
            <a:r>
              <a:rPr lang="ru-RU" sz="2000" dirty="0" smtClean="0"/>
              <a:t>, </a:t>
            </a:r>
            <a:r>
              <a:rPr lang="ru-RU" sz="2000" dirty="0" smtClean="0">
                <a:hlinkClick r:id="rId4" tooltip="Гуанин"/>
              </a:rPr>
              <a:t>гуанина</a:t>
            </a:r>
            <a:r>
              <a:rPr lang="ru-RU" sz="2000" dirty="0" smtClean="0"/>
              <a:t> или </a:t>
            </a:r>
            <a:r>
              <a:rPr lang="ru-RU" sz="2000" dirty="0" smtClean="0">
                <a:hlinkClick r:id="rId5" tooltip="Мочевая кислота"/>
              </a:rPr>
              <a:t>мочевой кислоты</a:t>
            </a:r>
            <a:r>
              <a:rPr lang="ru-RU" sz="2000" dirty="0" smtClean="0"/>
              <a:t> как конечный продукт азотного обмена. В виде оксида азота </a:t>
            </a:r>
            <a:r>
              <a:rPr lang="ru-RU" sz="2000" dirty="0" smtClean="0">
                <a:hlinkClick r:id="rId6" tooltip="NO"/>
              </a:rPr>
              <a:t>NO</a:t>
            </a:r>
            <a:r>
              <a:rPr lang="ru-RU" sz="2000" dirty="0" smtClean="0"/>
              <a:t> (в низких концентрациях) участвует в регуляции кровяного давления.</a:t>
            </a:r>
            <a:endParaRPr lang="ru-RU" sz="2000" dirty="0"/>
          </a:p>
        </p:txBody>
      </p:sp>
      <p:pic>
        <p:nvPicPr>
          <p:cNvPr id="4" name="Содержимое 3" descr="carbonatom.jpg"/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3214678" y="357166"/>
            <a:ext cx="4929191" cy="5300205"/>
          </a:xfrm>
        </p:spPr>
      </p:pic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286116" cy="5572164"/>
          </a:xfrm>
        </p:spPr>
        <p:txBody>
          <a:bodyPr>
            <a:noAutofit/>
          </a:bodyPr>
          <a:lstStyle/>
          <a:p>
            <a:r>
              <a:rPr lang="ru-RU" sz="2000" dirty="0" smtClean="0"/>
              <a:t>Сера — входит в состав серосодержащих аминокислот, поэтому содержится в большинстве белков. В небольших количествах присутствует в виде </a:t>
            </a:r>
            <a:r>
              <a:rPr lang="ru-RU" sz="2000" dirty="0" err="1" smtClean="0"/>
              <a:t>сульфат-иона</a:t>
            </a:r>
            <a:r>
              <a:rPr lang="ru-RU" sz="2000" dirty="0" smtClean="0"/>
              <a:t> в цитоплазме клеток и межклеточных жидкостях</a:t>
            </a:r>
            <a:endParaRPr lang="ru-RU" sz="2000" dirty="0"/>
          </a:p>
        </p:txBody>
      </p:sp>
      <p:pic>
        <p:nvPicPr>
          <p:cNvPr id="4" name="Содержимое 3" descr="sulfurato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6116" y="671340"/>
            <a:ext cx="5000629" cy="5377020"/>
          </a:xfrm>
        </p:spPr>
      </p:pic>
    </p:spTree>
  </p:cSld>
  <p:clrMapOvr>
    <a:masterClrMapping/>
  </p:clrMapOvr>
  <p:transition>
    <p:wipe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3571868" cy="6037918"/>
          </a:xfrm>
        </p:spPr>
        <p:txBody>
          <a:bodyPr>
            <a:noAutofit/>
          </a:bodyPr>
          <a:lstStyle/>
          <a:p>
            <a:r>
              <a:rPr lang="ru-RU" sz="2000" dirty="0" smtClean="0"/>
              <a:t>Фосфор — входит в состав АТФ, других </a:t>
            </a:r>
            <a:r>
              <a:rPr lang="ru-RU" sz="2000" dirty="0" smtClean="0">
                <a:hlinkClick r:id="rId2" tooltip="Нуклеотид"/>
              </a:rPr>
              <a:t>нуклеотидов</a:t>
            </a:r>
            <a:r>
              <a:rPr lang="ru-RU" sz="2000" dirty="0" smtClean="0"/>
              <a:t> и </a:t>
            </a:r>
            <a:r>
              <a:rPr lang="ru-RU" sz="2000" dirty="0" smtClean="0">
                <a:hlinkClick r:id="rId3" tooltip="Нуклеиновые кислоты"/>
              </a:rPr>
              <a:t>нуклеиновых кислот</a:t>
            </a:r>
            <a:r>
              <a:rPr lang="ru-RU" sz="2000" dirty="0" smtClean="0"/>
              <a:t> (в виде остатков фосфорной кислоты), в состав костной ткани и зубной эмали (в виде минеральных солей), а также присутствует в цитоплазме и межклеточных жидкостях (в виде </a:t>
            </a:r>
            <a:r>
              <a:rPr lang="ru-RU" sz="2000" dirty="0" err="1" smtClean="0"/>
              <a:t>фосфат-ионов</a:t>
            </a:r>
            <a:r>
              <a:rPr lang="ru-RU" sz="2000" dirty="0" smtClean="0"/>
              <a:t>).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Содержимое 3" descr="702117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714744" y="1428736"/>
            <a:ext cx="4095778" cy="3071834"/>
          </a:xfrm>
        </p:spPr>
      </p:pic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134</TotalTime>
  <Words>566</Words>
  <Application>Microsoft Office PowerPoint</Application>
  <PresentationFormat>Экран (4:3)</PresentationFormat>
  <Paragraphs>21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Изящная</vt:lpstr>
      <vt:lpstr>Работа посметьевой Настасьи и яковлева александра.</vt:lpstr>
      <vt:lpstr>Каждая клетка содержит множество химических элементов, участвующих в различных химических реакциях. Химические процессы, протекающие в клетке — одно из основных условий её жизни, развития и функционирования. Одних химических элементов в клетке больше, других — меньше.  Условно все элементы клетки можно разделить на три группы. </vt:lpstr>
      <vt:lpstr>Слайд 3</vt:lpstr>
      <vt:lpstr>Углерод — входит в состав всех органических веществ; скелет из атомов углерода составляет их основу. Кроме того, в виде CO2 фиксируется в процессе фотосинтеза и выделяется в ходе дыхания, в виде CO (в низких концентрациях) участвует в регуляции клеточных функций, в виде CaCO3 входит в состав минеральных скелетов.</vt:lpstr>
      <vt:lpstr>Кислород — входит в состав практически всех органических веществ клетки. Образуется в ходе фотосинтеза при фотолизе воды. Для аэробных организмов служит окислителем в ходе клеточного дыхания, обеспечивая клетки энергией. В наибольших количествах в живых клетках содержится в составе воды. </vt:lpstr>
      <vt:lpstr>Водород — входит в состав всех органических веществ клетки. В наибольших количествах содержится в составе воды. Некоторые бактерии окисляют молекулярный водород для получения энергии.    </vt:lpstr>
      <vt:lpstr>Азот — входит в состав белков, нуклеиновых кислот и их мономеров — аминокислот и нуклеотидов. Из организма животных выводится в составе аммиака, мочевины, гуанина или мочевой кислоты как конечный продукт азотного обмена. В виде оксида азота NO (в низких концентрациях) участвует в регуляции кровяного давления.</vt:lpstr>
      <vt:lpstr>Сера — входит в состав серосодержащих аминокислот, поэтому содержится в большинстве белков. В небольших количествах присутствует в виде сульфат-иона в цитоплазме клеток и межклеточных жидкостях</vt:lpstr>
      <vt:lpstr>Фосфор — входит в состав АТФ, других нуклеотидов и нуклеиновых кислот (в виде остатков фосфорной кислоты), в состав костной ткани и зубной эмали (в виде минеральных солей), а также присутствует в цитоплазме и межклеточных жидкостях (в виде фосфат-ионов).    </vt:lpstr>
      <vt:lpstr>Магний — кофактор многих ферментов, участвующих в энергетическом обмене и синтезе ДНК; поддерживает целостность рибосом и митохондрий, входит в состав хлорофилла. В животных клетках необходим для функционирования мышечных и костных систем.   </vt:lpstr>
      <vt:lpstr>Кальций — участвует в свёртывании крови, а также служит одним из универсальных вторичных посредников, регулируя важнейшие внутриклеточные процессы (в том числе участвует в поддержании мембранного потенциала, необходим для мышечного сокращения и экзоцитоза). Нерастворимые соли кальция участвуют в формировании костей и зубов позвоночных и минеральных скелетов беспозвоночных.  </vt:lpstr>
      <vt:lpstr>Натрий — участвует в поддержании мембранного потенциала, генерации нервного импульса, процессы осморегуляции (в том числе работу почек у человека) и создании буферной системы крови.</vt:lpstr>
      <vt:lpstr>Калий — участвует в поддержании мембранного потенциала, генерации нервного импульса, регуляции сокращения сердечной мышцы.Содержится в межклеточных веществах</vt:lpstr>
      <vt:lpstr>Хлор — поддерживает электронейтральность клетки     </vt:lpstr>
      <vt:lpstr>Микроэлементы   К микроэлементам, составляющим от 0,001 % до 0,000001 % массы тела живых существ, относят ванадий, германий, йод (входит в состав тироксина, гормона щитовидной железы), кобальт (витамин В12), марганец, никель, рутений, селен, фтор (зубная эмаль), медь, хром, цинк </vt:lpstr>
      <vt:lpstr>Цинк — входит в состав ферментов, участвующих в спиртовом брожении, в состав инсулина</vt:lpstr>
      <vt:lpstr>Медь — входит в состав окислительных ферментов, участвующих в синтезе цитохромов</vt:lpstr>
      <vt:lpstr>Селен - участвует в регуляторных процессах организма.</vt:lpstr>
      <vt:lpstr>Ультрамикроэлементы  Ультрамикроэлементы составляют менее 0,0000001 % в организмах живых существ, к ним относят золото, серебро оказывают бактерицидное воздействие, ртуть подавляет обратное всасывание воды в почечных канальцах, оказывая воздействие на ферменты. Так же к ультрамикроэлементам относят платину и цезий. Некоторые к этой группе относят и селен, при его недостатке развиваются раковые заболевания. Функции ультрамикроэлементов еще мало понятны. </vt:lpstr>
      <vt:lpstr>На атомарном уровне различий между органическим и неорганическим миром живой природы нет: живые организмы состоят из тех же атомов, что и тела неживой природы. Однако соотношение разных химических элементов в живых организмах и в земной коре сильно различается. Кроме того, живые организмы могут отличаться от окружающей их среды по изотопному составу химических элементов. Наиболее резкие различия между живой и неживой природой проявляются на молекулярном уровне.</vt:lpstr>
      <vt:lpstr>Спасибо за просмотр.   p.s. Химия разума: мудрость конденсирует, а глупость растворяет. (Вольтер 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13</cp:revision>
  <dcterms:created xsi:type="dcterms:W3CDTF">2011-10-25T18:33:24Z</dcterms:created>
  <dcterms:modified xsi:type="dcterms:W3CDTF">2011-10-25T20:48:00Z</dcterms:modified>
</cp:coreProperties>
</file>